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034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302901"/>
            <a:ext cx="7477601" cy="2874645"/>
          </a:xfrm>
          <a:prstGeom prst="rect">
            <a:avLst/>
          </a:prstGeom>
          <a:noFill/>
          <a:ln/>
        </p:spPr>
        <p:txBody>
          <a:bodyPr wrap="square" rtlCol="0" anchor="t"/>
          <a:lstStyle/>
          <a:p>
            <a:pPr marL="0" indent="0">
              <a:lnSpc>
                <a:spcPts val="7545"/>
              </a:lnSpc>
              <a:buNone/>
            </a:pPr>
            <a:r>
              <a:rPr lang="en-US" sz="6036" b="1" dirty="0">
                <a:solidFill>
                  <a:srgbClr val="00002E"/>
                </a:solidFill>
                <a:latin typeface="Nunito" pitchFamily="34" charset="0"/>
                <a:ea typeface="Nunito" pitchFamily="34" charset="-122"/>
                <a:cs typeface="Nunito" pitchFamily="34" charset="-120"/>
              </a:rPr>
              <a:t>COVID-19's Impact on Liver Cancer Prediction</a:t>
            </a:r>
            <a:endParaRPr lang="en-US" sz="6036" dirty="0"/>
          </a:p>
        </p:txBody>
      </p:sp>
      <p:sp>
        <p:nvSpPr>
          <p:cNvPr id="6" name="Text 2"/>
          <p:cNvSpPr/>
          <p:nvPr/>
        </p:nvSpPr>
        <p:spPr>
          <a:xfrm>
            <a:off x="6319599" y="4510802"/>
            <a:ext cx="7477601"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 The COVID-19 pandemic has significantly disrupted healthcare systems worldwide, affecting the diagnosis and management of various conditions, including liver cancer. Understanding the pandemic's impact is crucial for enhancing liver cancer prediction and patient care during these challenging times.</a:t>
            </a:r>
            <a:endParaRPr lang="en-US" sz="1750" dirty="0"/>
          </a:p>
        </p:txBody>
      </p:sp>
      <p:sp>
        <p:nvSpPr>
          <p:cNvPr id="8" name="Text 4"/>
          <p:cNvSpPr/>
          <p:nvPr/>
        </p:nvSpPr>
        <p:spPr>
          <a:xfrm>
            <a:off x="6415683" y="6658928"/>
            <a:ext cx="163235" cy="146328"/>
          </a:xfrm>
          <a:prstGeom prst="rect">
            <a:avLst/>
          </a:prstGeom>
          <a:noFill/>
          <a:ln/>
        </p:spPr>
        <p:txBody>
          <a:bodyPr wrap="none" rtlCol="0" anchor="t"/>
          <a:lstStyle/>
          <a:p>
            <a:pPr marL="0" indent="0" algn="ctr">
              <a:lnSpc>
                <a:spcPts val="1152"/>
              </a:lnSpc>
              <a:buNone/>
            </a:pPr>
            <a:endParaRPr lang="en-US" sz="1152"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A03FCC37-CC7B-7546-4341-332F0E8FFD28}"/>
              </a:ext>
            </a:extLst>
          </p:cNvPr>
          <p:cNvSpPr/>
          <p:nvPr/>
        </p:nvSpPr>
        <p:spPr>
          <a:xfrm>
            <a:off x="0" y="0"/>
            <a:ext cx="14630400" cy="8231862"/>
          </a:xfrm>
          <a:prstGeom prst="rect">
            <a:avLst/>
          </a:prstGeom>
          <a:solidFill>
            <a:srgbClr val="F3F3FF">
              <a:alpha val="75000"/>
            </a:srgbClr>
          </a:solidFill>
          <a:ln/>
        </p:spPr>
      </p:sp>
      <p:pic>
        <p:nvPicPr>
          <p:cNvPr id="4" name="Picture 3">
            <a:extLst>
              <a:ext uri="{FF2B5EF4-FFF2-40B4-BE49-F238E27FC236}">
                <a16:creationId xmlns:a16="http://schemas.microsoft.com/office/drawing/2014/main" id="{F05AAD7A-F3CE-1676-039B-7B5963165677}"/>
              </a:ext>
            </a:extLst>
          </p:cNvPr>
          <p:cNvPicPr>
            <a:picLocks noChangeAspect="1"/>
          </p:cNvPicPr>
          <p:nvPr/>
        </p:nvPicPr>
        <p:blipFill>
          <a:blip r:embed="rId2"/>
          <a:stretch>
            <a:fillRect/>
          </a:stretch>
        </p:blipFill>
        <p:spPr>
          <a:xfrm>
            <a:off x="271303" y="95460"/>
            <a:ext cx="13746145" cy="4320791"/>
          </a:xfrm>
          <a:prstGeom prst="rect">
            <a:avLst/>
          </a:prstGeom>
        </p:spPr>
      </p:pic>
      <p:pic>
        <p:nvPicPr>
          <p:cNvPr id="6" name="Picture 5">
            <a:extLst>
              <a:ext uri="{FF2B5EF4-FFF2-40B4-BE49-F238E27FC236}">
                <a16:creationId xmlns:a16="http://schemas.microsoft.com/office/drawing/2014/main" id="{5FE3B7F0-5C12-DEAC-8268-FA0D81F9868B}"/>
              </a:ext>
            </a:extLst>
          </p:cNvPr>
          <p:cNvPicPr>
            <a:picLocks noChangeAspect="1"/>
          </p:cNvPicPr>
          <p:nvPr/>
        </p:nvPicPr>
        <p:blipFill>
          <a:blip r:embed="rId3"/>
          <a:stretch>
            <a:fillRect/>
          </a:stretch>
        </p:blipFill>
        <p:spPr>
          <a:xfrm>
            <a:off x="271304" y="4511710"/>
            <a:ext cx="13746145" cy="3717889"/>
          </a:xfrm>
          <a:prstGeom prst="rect">
            <a:avLst/>
          </a:prstGeom>
        </p:spPr>
      </p:pic>
    </p:spTree>
    <p:extLst>
      <p:ext uri="{BB962C8B-B14F-4D97-AF65-F5344CB8AC3E}">
        <p14:creationId xmlns:p14="http://schemas.microsoft.com/office/powerpoint/2010/main" val="359732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ADD3490-F517-CA5E-DB4D-39806356DF9F}"/>
              </a:ext>
            </a:extLst>
          </p:cNvPr>
          <p:cNvSpPr/>
          <p:nvPr/>
        </p:nvSpPr>
        <p:spPr>
          <a:xfrm>
            <a:off x="0" y="0"/>
            <a:ext cx="14630400" cy="8231862"/>
          </a:xfrm>
          <a:prstGeom prst="rect">
            <a:avLst/>
          </a:prstGeom>
          <a:solidFill>
            <a:srgbClr val="F3F3FF">
              <a:alpha val="75000"/>
            </a:srgbClr>
          </a:solidFill>
          <a:ln/>
        </p:spPr>
      </p:sp>
      <p:pic>
        <p:nvPicPr>
          <p:cNvPr id="4" name="Picture 3">
            <a:extLst>
              <a:ext uri="{FF2B5EF4-FFF2-40B4-BE49-F238E27FC236}">
                <a16:creationId xmlns:a16="http://schemas.microsoft.com/office/drawing/2014/main" id="{C25ADBA8-7C9F-0C2E-2DE3-1AFA8556EBC3}"/>
              </a:ext>
            </a:extLst>
          </p:cNvPr>
          <p:cNvPicPr>
            <a:picLocks noChangeAspect="1"/>
          </p:cNvPicPr>
          <p:nvPr/>
        </p:nvPicPr>
        <p:blipFill>
          <a:blip r:embed="rId2"/>
          <a:stretch>
            <a:fillRect/>
          </a:stretch>
        </p:blipFill>
        <p:spPr>
          <a:xfrm>
            <a:off x="396910" y="143189"/>
            <a:ext cx="13836580" cy="4114800"/>
          </a:xfrm>
          <a:prstGeom prst="rect">
            <a:avLst/>
          </a:prstGeom>
        </p:spPr>
      </p:pic>
      <p:pic>
        <p:nvPicPr>
          <p:cNvPr id="6" name="Picture 5">
            <a:extLst>
              <a:ext uri="{FF2B5EF4-FFF2-40B4-BE49-F238E27FC236}">
                <a16:creationId xmlns:a16="http://schemas.microsoft.com/office/drawing/2014/main" id="{33295839-A5FF-22D5-D06D-9F7AB190F3C0}"/>
              </a:ext>
            </a:extLst>
          </p:cNvPr>
          <p:cNvPicPr>
            <a:picLocks noChangeAspect="1"/>
          </p:cNvPicPr>
          <p:nvPr/>
        </p:nvPicPr>
        <p:blipFill>
          <a:blip r:embed="rId3"/>
          <a:stretch>
            <a:fillRect/>
          </a:stretch>
        </p:blipFill>
        <p:spPr>
          <a:xfrm>
            <a:off x="396911" y="4401178"/>
            <a:ext cx="13836580" cy="3828421"/>
          </a:xfrm>
          <a:prstGeom prst="rect">
            <a:avLst/>
          </a:prstGeom>
        </p:spPr>
      </p:pic>
    </p:spTree>
    <p:extLst>
      <p:ext uri="{BB962C8B-B14F-4D97-AF65-F5344CB8AC3E}">
        <p14:creationId xmlns:p14="http://schemas.microsoft.com/office/powerpoint/2010/main" val="407475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99A72176-4942-F877-DC3A-D3F661123C6A}"/>
              </a:ext>
            </a:extLst>
          </p:cNvPr>
          <p:cNvSpPr/>
          <p:nvPr/>
        </p:nvSpPr>
        <p:spPr>
          <a:xfrm>
            <a:off x="0" y="0"/>
            <a:ext cx="14630400" cy="8231862"/>
          </a:xfrm>
          <a:prstGeom prst="rect">
            <a:avLst/>
          </a:prstGeom>
          <a:solidFill>
            <a:srgbClr val="F3F3FF">
              <a:alpha val="75000"/>
            </a:srgbClr>
          </a:solidFill>
          <a:ln/>
        </p:spPr>
      </p:sp>
      <p:pic>
        <p:nvPicPr>
          <p:cNvPr id="4" name="Picture 3">
            <a:extLst>
              <a:ext uri="{FF2B5EF4-FFF2-40B4-BE49-F238E27FC236}">
                <a16:creationId xmlns:a16="http://schemas.microsoft.com/office/drawing/2014/main" id="{DD2F4580-50E1-C9E8-B617-0E73A658EBB2}"/>
              </a:ext>
            </a:extLst>
          </p:cNvPr>
          <p:cNvPicPr>
            <a:picLocks noChangeAspect="1"/>
          </p:cNvPicPr>
          <p:nvPr/>
        </p:nvPicPr>
        <p:blipFill>
          <a:blip r:embed="rId2"/>
          <a:stretch>
            <a:fillRect/>
          </a:stretch>
        </p:blipFill>
        <p:spPr>
          <a:xfrm>
            <a:off x="1014884" y="724737"/>
            <a:ext cx="11555604" cy="6500027"/>
          </a:xfrm>
          <a:prstGeom prst="rect">
            <a:avLst/>
          </a:prstGeom>
        </p:spPr>
      </p:pic>
    </p:spTree>
    <p:extLst>
      <p:ext uri="{BB962C8B-B14F-4D97-AF65-F5344CB8AC3E}">
        <p14:creationId xmlns:p14="http://schemas.microsoft.com/office/powerpoint/2010/main" val="868168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693307"/>
            <a:ext cx="634245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Overview of Liver Cancer</a:t>
            </a:r>
            <a:endParaRPr lang="en-US" sz="4374" dirty="0"/>
          </a:p>
        </p:txBody>
      </p:sp>
      <p:sp>
        <p:nvSpPr>
          <p:cNvPr id="6" name="Shape 2"/>
          <p:cNvSpPr/>
          <p:nvPr/>
        </p:nvSpPr>
        <p:spPr>
          <a:xfrm>
            <a:off x="4490799" y="2894528"/>
            <a:ext cx="499943" cy="499943"/>
          </a:xfrm>
          <a:prstGeom prst="roundRect">
            <a:avLst>
              <a:gd name="adj" fmla="val 80001"/>
            </a:avLst>
          </a:prstGeom>
          <a:solidFill>
            <a:srgbClr val="F3F3FF"/>
          </a:solidFill>
          <a:ln w="22860">
            <a:solidFill>
              <a:srgbClr val="00002E"/>
            </a:solidFill>
            <a:prstDash val="solid"/>
          </a:ln>
        </p:spPr>
      </p:sp>
      <p:sp>
        <p:nvSpPr>
          <p:cNvPr id="7" name="Text 3"/>
          <p:cNvSpPr/>
          <p:nvPr/>
        </p:nvSpPr>
        <p:spPr>
          <a:xfrm>
            <a:off x="4640699" y="2936200"/>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8" name="Text 4"/>
          <p:cNvSpPr/>
          <p:nvPr/>
        </p:nvSpPr>
        <p:spPr>
          <a:xfrm>
            <a:off x="5212913" y="2970848"/>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Liver Cancer Basics</a:t>
            </a:r>
            <a:endParaRPr lang="en-US" sz="2187" dirty="0"/>
          </a:p>
        </p:txBody>
      </p:sp>
      <p:sp>
        <p:nvSpPr>
          <p:cNvPr id="9" name="Text 5"/>
          <p:cNvSpPr/>
          <p:nvPr/>
        </p:nvSpPr>
        <p:spPr>
          <a:xfrm>
            <a:off x="5212913" y="3451265"/>
            <a:ext cx="38200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Liver cancer is a serious and complex disease that poses significant challenges in early detection and treatment.</a:t>
            </a:r>
            <a:endParaRPr lang="en-US" sz="1750" dirty="0"/>
          </a:p>
        </p:txBody>
      </p:sp>
      <p:sp>
        <p:nvSpPr>
          <p:cNvPr id="10" name="Shape 6"/>
          <p:cNvSpPr/>
          <p:nvPr/>
        </p:nvSpPr>
        <p:spPr>
          <a:xfrm>
            <a:off x="9255085" y="2894528"/>
            <a:ext cx="499943" cy="499943"/>
          </a:xfrm>
          <a:prstGeom prst="roundRect">
            <a:avLst>
              <a:gd name="adj" fmla="val 80001"/>
            </a:avLst>
          </a:prstGeom>
          <a:solidFill>
            <a:srgbClr val="F3F3FF"/>
          </a:solidFill>
          <a:ln w="22860">
            <a:solidFill>
              <a:srgbClr val="00002E"/>
            </a:solidFill>
            <a:prstDash val="solid"/>
          </a:ln>
        </p:spPr>
      </p:sp>
      <p:sp>
        <p:nvSpPr>
          <p:cNvPr id="11" name="Text 7"/>
          <p:cNvSpPr/>
          <p:nvPr/>
        </p:nvSpPr>
        <p:spPr>
          <a:xfrm>
            <a:off x="9404985" y="2936200"/>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2" name="Text 8"/>
          <p:cNvSpPr/>
          <p:nvPr/>
        </p:nvSpPr>
        <p:spPr>
          <a:xfrm>
            <a:off x="9977199" y="2970848"/>
            <a:ext cx="2836902"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Diagnostic Challenges</a:t>
            </a:r>
            <a:endParaRPr lang="en-US" sz="2187" dirty="0"/>
          </a:p>
        </p:txBody>
      </p:sp>
      <p:sp>
        <p:nvSpPr>
          <p:cNvPr id="13" name="Text 9"/>
          <p:cNvSpPr/>
          <p:nvPr/>
        </p:nvSpPr>
        <p:spPr>
          <a:xfrm>
            <a:off x="9977199" y="3451265"/>
            <a:ext cx="38200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Accurate diagnosis of liver cancer often requires advanced imaging techniques and specialized expertise, which can be impacted during the pandemic.</a:t>
            </a:r>
            <a:endParaRPr lang="en-US" sz="1750" dirty="0"/>
          </a:p>
        </p:txBody>
      </p:sp>
      <p:sp>
        <p:nvSpPr>
          <p:cNvPr id="14" name="Shape 10"/>
          <p:cNvSpPr/>
          <p:nvPr/>
        </p:nvSpPr>
        <p:spPr>
          <a:xfrm>
            <a:off x="4490799" y="5268635"/>
            <a:ext cx="499943" cy="499943"/>
          </a:xfrm>
          <a:prstGeom prst="roundRect">
            <a:avLst>
              <a:gd name="adj" fmla="val 80001"/>
            </a:avLst>
          </a:prstGeom>
          <a:solidFill>
            <a:srgbClr val="F3F3FF"/>
          </a:solidFill>
          <a:ln w="22860">
            <a:solidFill>
              <a:srgbClr val="00002E"/>
            </a:solidFill>
            <a:prstDash val="solid"/>
          </a:ln>
        </p:spPr>
      </p:sp>
      <p:sp>
        <p:nvSpPr>
          <p:cNvPr id="15" name="Text 11"/>
          <p:cNvSpPr/>
          <p:nvPr/>
        </p:nvSpPr>
        <p:spPr>
          <a:xfrm>
            <a:off x="4640699" y="5310307"/>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6" name="Text 12"/>
          <p:cNvSpPr/>
          <p:nvPr/>
        </p:nvSpPr>
        <p:spPr>
          <a:xfrm>
            <a:off x="5212913" y="5344954"/>
            <a:ext cx="3769995"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Importance of Early Detection</a:t>
            </a:r>
            <a:endParaRPr lang="en-US" sz="2187" dirty="0"/>
          </a:p>
        </p:txBody>
      </p:sp>
      <p:sp>
        <p:nvSpPr>
          <p:cNvPr id="17" name="Text 13"/>
          <p:cNvSpPr/>
          <p:nvPr/>
        </p:nvSpPr>
        <p:spPr>
          <a:xfrm>
            <a:off x="5212913" y="5825371"/>
            <a:ext cx="8584287"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Early detection of liver cancer is crucial for improving patient outcomes, but the pandemic has disrupted screening and diagnostic services.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861304"/>
            <a:ext cx="9413915"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Challenges in Liver Cancer Prediction</a:t>
            </a:r>
            <a:endParaRPr lang="en-US" sz="4374" dirty="0"/>
          </a:p>
        </p:txBody>
      </p:sp>
      <p:sp>
        <p:nvSpPr>
          <p:cNvPr id="5" name="Text 2"/>
          <p:cNvSpPr/>
          <p:nvPr/>
        </p:nvSpPr>
        <p:spPr>
          <a:xfrm>
            <a:off x="2348389" y="3111103"/>
            <a:ext cx="2949416" cy="694373"/>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Disrupted Patient Routines</a:t>
            </a:r>
            <a:endParaRPr lang="en-US" sz="2187" dirty="0"/>
          </a:p>
        </p:txBody>
      </p:sp>
      <p:sp>
        <p:nvSpPr>
          <p:cNvPr id="6" name="Text 3"/>
          <p:cNvSpPr/>
          <p:nvPr/>
        </p:nvSpPr>
        <p:spPr>
          <a:xfrm>
            <a:off x="2348389" y="4027646"/>
            <a:ext cx="2949416" cy="2132409"/>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pandemic has led to changes in patient behaviors, such as delayed healthcare-seeking and reduced follow-up visits, which can impact liver cancer risk assessment.</a:t>
            </a:r>
            <a:endParaRPr lang="en-US" sz="1750" dirty="0"/>
          </a:p>
        </p:txBody>
      </p:sp>
      <p:sp>
        <p:nvSpPr>
          <p:cNvPr id="7" name="Text 4"/>
          <p:cNvSpPr/>
          <p:nvPr/>
        </p:nvSpPr>
        <p:spPr>
          <a:xfrm>
            <a:off x="5847398" y="3111103"/>
            <a:ext cx="2777490"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Resource Constraints</a:t>
            </a:r>
            <a:endParaRPr lang="en-US" sz="2187" dirty="0"/>
          </a:p>
        </p:txBody>
      </p:sp>
      <p:sp>
        <p:nvSpPr>
          <p:cNvPr id="8" name="Text 5"/>
          <p:cNvSpPr/>
          <p:nvPr/>
        </p:nvSpPr>
        <p:spPr>
          <a:xfrm>
            <a:off x="5847398" y="3680460"/>
            <a:ext cx="2949416" cy="2487811"/>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Healthcare systems have faced significant resource constraints, leading to limited access to specialized diagnostic tests and clinicians, hampering liver cancer prediction efforts.</a:t>
            </a:r>
            <a:endParaRPr lang="en-US" sz="1750" dirty="0"/>
          </a:p>
        </p:txBody>
      </p:sp>
      <p:sp>
        <p:nvSpPr>
          <p:cNvPr id="9" name="Text 6"/>
          <p:cNvSpPr/>
          <p:nvPr/>
        </p:nvSpPr>
        <p:spPr>
          <a:xfrm>
            <a:off x="9346406" y="3111103"/>
            <a:ext cx="2949416" cy="694373"/>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Data Availability Challenges</a:t>
            </a:r>
            <a:endParaRPr lang="en-US" sz="2187" dirty="0"/>
          </a:p>
        </p:txBody>
      </p:sp>
      <p:sp>
        <p:nvSpPr>
          <p:cNvPr id="10" name="Text 7"/>
          <p:cNvSpPr/>
          <p:nvPr/>
        </p:nvSpPr>
        <p:spPr>
          <a:xfrm>
            <a:off x="9346406" y="4027646"/>
            <a:ext cx="2949416" cy="1777008"/>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pandemic has disrupted data collection and clinical research, making it more difficult to update and validate liver cancer prediction models.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0" y="0"/>
            <a:ext cx="14630400" cy="2046089"/>
          </a:xfrm>
          <a:prstGeom prst="rect">
            <a:avLst/>
          </a:prstGeom>
        </p:spPr>
      </p:pic>
      <p:sp>
        <p:nvSpPr>
          <p:cNvPr id="5" name="Text 1"/>
          <p:cNvSpPr/>
          <p:nvPr/>
        </p:nvSpPr>
        <p:spPr>
          <a:xfrm>
            <a:off x="3656171" y="2496383"/>
            <a:ext cx="7318058" cy="1022985"/>
          </a:xfrm>
          <a:prstGeom prst="rect">
            <a:avLst/>
          </a:prstGeom>
          <a:noFill/>
          <a:ln/>
        </p:spPr>
        <p:txBody>
          <a:bodyPr wrap="square" rtlCol="0" anchor="t"/>
          <a:lstStyle/>
          <a:p>
            <a:pPr marL="0" indent="0">
              <a:lnSpc>
                <a:spcPts val="4028"/>
              </a:lnSpc>
              <a:buNone/>
            </a:pPr>
            <a:r>
              <a:rPr lang="en-US" sz="3222" b="1" dirty="0">
                <a:solidFill>
                  <a:srgbClr val="00002E"/>
                </a:solidFill>
                <a:latin typeface="Nunito" pitchFamily="34" charset="0"/>
                <a:ea typeface="Nunito" pitchFamily="34" charset="-122"/>
                <a:cs typeface="Nunito" pitchFamily="34" charset="-120"/>
              </a:rPr>
              <a:t>Impact on Liver Cancer Screening and Early Detection</a:t>
            </a:r>
            <a:endParaRPr lang="en-US" sz="3222" dirty="0"/>
          </a:p>
        </p:txBody>
      </p:sp>
      <p:sp>
        <p:nvSpPr>
          <p:cNvPr id="6" name="Shape 2"/>
          <p:cNvSpPr/>
          <p:nvPr/>
        </p:nvSpPr>
        <p:spPr>
          <a:xfrm>
            <a:off x="3656171" y="5903000"/>
            <a:ext cx="7318058" cy="20360"/>
          </a:xfrm>
          <a:prstGeom prst="rect">
            <a:avLst/>
          </a:prstGeom>
          <a:solidFill>
            <a:srgbClr val="DFDFEB"/>
          </a:solidFill>
          <a:ln/>
        </p:spPr>
      </p:sp>
      <p:sp>
        <p:nvSpPr>
          <p:cNvPr id="7" name="Shape 3"/>
          <p:cNvSpPr/>
          <p:nvPr/>
        </p:nvSpPr>
        <p:spPr>
          <a:xfrm>
            <a:off x="5434548" y="5330190"/>
            <a:ext cx="20360" cy="572810"/>
          </a:xfrm>
          <a:prstGeom prst="rect">
            <a:avLst/>
          </a:prstGeom>
          <a:solidFill>
            <a:srgbClr val="2D4DF2"/>
          </a:solidFill>
          <a:ln/>
        </p:spPr>
      </p:sp>
      <p:sp>
        <p:nvSpPr>
          <p:cNvPr id="8" name="Shape 4"/>
          <p:cNvSpPr/>
          <p:nvPr/>
        </p:nvSpPr>
        <p:spPr>
          <a:xfrm>
            <a:off x="5260658" y="5718929"/>
            <a:ext cx="368260" cy="368260"/>
          </a:xfrm>
          <a:prstGeom prst="roundRect">
            <a:avLst>
              <a:gd name="adj" fmla="val 80011"/>
            </a:avLst>
          </a:prstGeom>
          <a:solidFill>
            <a:srgbClr val="F3F3FF"/>
          </a:solidFill>
          <a:ln w="15240">
            <a:solidFill>
              <a:srgbClr val="00002E"/>
            </a:solidFill>
            <a:prstDash val="solid"/>
          </a:ln>
        </p:spPr>
      </p:sp>
      <p:sp>
        <p:nvSpPr>
          <p:cNvPr id="9" name="Text 5"/>
          <p:cNvSpPr/>
          <p:nvPr/>
        </p:nvSpPr>
        <p:spPr>
          <a:xfrm>
            <a:off x="5371028" y="5749647"/>
            <a:ext cx="147399" cy="306824"/>
          </a:xfrm>
          <a:prstGeom prst="rect">
            <a:avLst/>
          </a:prstGeom>
          <a:noFill/>
          <a:ln/>
        </p:spPr>
        <p:txBody>
          <a:bodyPr wrap="none" rtlCol="0" anchor="t"/>
          <a:lstStyle/>
          <a:p>
            <a:pPr marL="0" indent="0" algn="ctr">
              <a:lnSpc>
                <a:spcPts val="2417"/>
              </a:lnSpc>
              <a:buNone/>
            </a:pPr>
            <a:r>
              <a:rPr lang="en-US" sz="1933" b="1" dirty="0">
                <a:solidFill>
                  <a:srgbClr val="2D4DF2"/>
                </a:solidFill>
                <a:latin typeface="Nunito" pitchFamily="34" charset="0"/>
                <a:ea typeface="Nunito" pitchFamily="34" charset="-122"/>
                <a:cs typeface="Nunito" pitchFamily="34" charset="-120"/>
              </a:rPr>
              <a:t>1</a:t>
            </a:r>
            <a:endParaRPr lang="en-US" sz="1933" dirty="0"/>
          </a:p>
        </p:txBody>
      </p:sp>
      <p:sp>
        <p:nvSpPr>
          <p:cNvPr id="10" name="Text 6"/>
          <p:cNvSpPr/>
          <p:nvPr/>
        </p:nvSpPr>
        <p:spPr>
          <a:xfrm>
            <a:off x="4421743" y="4026813"/>
            <a:ext cx="2046089" cy="255746"/>
          </a:xfrm>
          <a:prstGeom prst="rect">
            <a:avLst/>
          </a:prstGeom>
          <a:noFill/>
          <a:ln/>
        </p:spPr>
        <p:txBody>
          <a:bodyPr wrap="none" rtlCol="0" anchor="t"/>
          <a:lstStyle/>
          <a:p>
            <a:pPr marL="0" indent="0" algn="ctr">
              <a:lnSpc>
                <a:spcPts val="2014"/>
              </a:lnSpc>
              <a:buNone/>
            </a:pPr>
            <a:r>
              <a:rPr lang="en-US" sz="1611" b="1" dirty="0">
                <a:solidFill>
                  <a:srgbClr val="2D4DF2"/>
                </a:solidFill>
                <a:latin typeface="Nunito" pitchFamily="34" charset="0"/>
                <a:ea typeface="Nunito" pitchFamily="34" charset="-122"/>
                <a:cs typeface="Nunito" pitchFamily="34" charset="-120"/>
              </a:rPr>
              <a:t>Reduced Screening</a:t>
            </a:r>
            <a:endParaRPr lang="en-US" sz="1611" dirty="0"/>
          </a:p>
        </p:txBody>
      </p:sp>
      <p:sp>
        <p:nvSpPr>
          <p:cNvPr id="11" name="Text 7"/>
          <p:cNvSpPr/>
          <p:nvPr/>
        </p:nvSpPr>
        <p:spPr>
          <a:xfrm>
            <a:off x="3819763" y="4380667"/>
            <a:ext cx="3250049" cy="785813"/>
          </a:xfrm>
          <a:prstGeom prst="rect">
            <a:avLst/>
          </a:prstGeom>
          <a:noFill/>
          <a:ln/>
        </p:spPr>
        <p:txBody>
          <a:bodyPr wrap="square" rtlCol="0" anchor="t"/>
          <a:lstStyle/>
          <a:p>
            <a:pPr marL="0" indent="0" algn="ctr">
              <a:lnSpc>
                <a:spcPts val="2062"/>
              </a:lnSpc>
              <a:buNone/>
            </a:pPr>
            <a:r>
              <a:rPr lang="en-US" sz="1289" dirty="0">
                <a:solidFill>
                  <a:srgbClr val="00002E"/>
                </a:solidFill>
                <a:latin typeface="PT Sans" pitchFamily="34" charset="0"/>
                <a:ea typeface="PT Sans" pitchFamily="34" charset="-122"/>
                <a:cs typeface="PT Sans" pitchFamily="34" charset="-120"/>
              </a:rPr>
              <a:t>The pandemic has led to a significant decline in routine liver cancer screening, delaying the identification of early-stage cancers.</a:t>
            </a:r>
            <a:endParaRPr lang="en-US" sz="1289" dirty="0"/>
          </a:p>
        </p:txBody>
      </p:sp>
      <p:sp>
        <p:nvSpPr>
          <p:cNvPr id="12" name="Shape 8"/>
          <p:cNvSpPr/>
          <p:nvPr/>
        </p:nvSpPr>
        <p:spPr>
          <a:xfrm>
            <a:off x="7304901" y="5903000"/>
            <a:ext cx="20360" cy="572810"/>
          </a:xfrm>
          <a:prstGeom prst="rect">
            <a:avLst/>
          </a:prstGeom>
          <a:solidFill>
            <a:srgbClr val="015F98"/>
          </a:solidFill>
          <a:ln/>
        </p:spPr>
      </p:sp>
      <p:sp>
        <p:nvSpPr>
          <p:cNvPr id="13" name="Shape 9"/>
          <p:cNvSpPr/>
          <p:nvPr/>
        </p:nvSpPr>
        <p:spPr>
          <a:xfrm>
            <a:off x="7131010" y="5718929"/>
            <a:ext cx="368260" cy="368260"/>
          </a:xfrm>
          <a:prstGeom prst="roundRect">
            <a:avLst>
              <a:gd name="adj" fmla="val 80011"/>
            </a:avLst>
          </a:prstGeom>
          <a:solidFill>
            <a:srgbClr val="F3F3FF"/>
          </a:solidFill>
          <a:ln w="15240">
            <a:solidFill>
              <a:srgbClr val="00002E"/>
            </a:solidFill>
            <a:prstDash val="solid"/>
          </a:ln>
        </p:spPr>
      </p:sp>
      <p:sp>
        <p:nvSpPr>
          <p:cNvPr id="14" name="Text 10"/>
          <p:cNvSpPr/>
          <p:nvPr/>
        </p:nvSpPr>
        <p:spPr>
          <a:xfrm>
            <a:off x="7241381" y="5749647"/>
            <a:ext cx="147399" cy="306824"/>
          </a:xfrm>
          <a:prstGeom prst="rect">
            <a:avLst/>
          </a:prstGeom>
          <a:noFill/>
          <a:ln/>
        </p:spPr>
        <p:txBody>
          <a:bodyPr wrap="none" rtlCol="0" anchor="t"/>
          <a:lstStyle/>
          <a:p>
            <a:pPr marL="0" indent="0" algn="ctr">
              <a:lnSpc>
                <a:spcPts val="2417"/>
              </a:lnSpc>
              <a:buNone/>
            </a:pPr>
            <a:r>
              <a:rPr lang="en-US" sz="1933" b="1" dirty="0">
                <a:solidFill>
                  <a:srgbClr val="015F98"/>
                </a:solidFill>
                <a:latin typeface="Nunito" pitchFamily="34" charset="0"/>
                <a:ea typeface="Nunito" pitchFamily="34" charset="-122"/>
                <a:cs typeface="Nunito" pitchFamily="34" charset="-120"/>
              </a:rPr>
              <a:t>2</a:t>
            </a:r>
            <a:endParaRPr lang="en-US" sz="1933" dirty="0"/>
          </a:p>
        </p:txBody>
      </p:sp>
      <p:sp>
        <p:nvSpPr>
          <p:cNvPr id="15" name="Text 11"/>
          <p:cNvSpPr/>
          <p:nvPr/>
        </p:nvSpPr>
        <p:spPr>
          <a:xfrm>
            <a:off x="6292096" y="6639520"/>
            <a:ext cx="2046089" cy="255746"/>
          </a:xfrm>
          <a:prstGeom prst="rect">
            <a:avLst/>
          </a:prstGeom>
          <a:noFill/>
          <a:ln/>
        </p:spPr>
        <p:txBody>
          <a:bodyPr wrap="none" rtlCol="0" anchor="t"/>
          <a:lstStyle/>
          <a:p>
            <a:pPr marL="0" indent="0" algn="ctr">
              <a:lnSpc>
                <a:spcPts val="2014"/>
              </a:lnSpc>
              <a:buNone/>
            </a:pPr>
            <a:r>
              <a:rPr lang="en-US" sz="1611" b="1" dirty="0">
                <a:solidFill>
                  <a:srgbClr val="015F98"/>
                </a:solidFill>
                <a:latin typeface="Nunito" pitchFamily="34" charset="0"/>
                <a:ea typeface="Nunito" pitchFamily="34" charset="-122"/>
                <a:cs typeface="Nunito" pitchFamily="34" charset="-120"/>
              </a:rPr>
              <a:t>Delayed Diagnosis</a:t>
            </a:r>
            <a:endParaRPr lang="en-US" sz="1611" dirty="0"/>
          </a:p>
        </p:txBody>
      </p:sp>
      <p:sp>
        <p:nvSpPr>
          <p:cNvPr id="16" name="Text 12"/>
          <p:cNvSpPr/>
          <p:nvPr/>
        </p:nvSpPr>
        <p:spPr>
          <a:xfrm>
            <a:off x="5690116" y="6993374"/>
            <a:ext cx="3250049" cy="785813"/>
          </a:xfrm>
          <a:prstGeom prst="rect">
            <a:avLst/>
          </a:prstGeom>
          <a:noFill/>
          <a:ln/>
        </p:spPr>
        <p:txBody>
          <a:bodyPr wrap="square" rtlCol="0" anchor="t"/>
          <a:lstStyle/>
          <a:p>
            <a:pPr marL="0" indent="0" algn="ctr">
              <a:lnSpc>
                <a:spcPts val="2062"/>
              </a:lnSpc>
              <a:buNone/>
            </a:pPr>
            <a:r>
              <a:rPr lang="en-US" sz="1289" dirty="0">
                <a:solidFill>
                  <a:srgbClr val="00002E"/>
                </a:solidFill>
                <a:latin typeface="PT Sans" pitchFamily="34" charset="0"/>
                <a:ea typeface="PT Sans" pitchFamily="34" charset="-122"/>
                <a:cs typeface="PT Sans" pitchFamily="34" charset="-120"/>
              </a:rPr>
              <a:t>Patients have been hesitant to seek medical care due to fear of COVID-19 exposure, leading to delayed liver cancer diagnoses.</a:t>
            </a:r>
            <a:endParaRPr lang="en-US" sz="1289" dirty="0"/>
          </a:p>
        </p:txBody>
      </p:sp>
      <p:sp>
        <p:nvSpPr>
          <p:cNvPr id="17" name="Shape 13"/>
          <p:cNvSpPr/>
          <p:nvPr/>
        </p:nvSpPr>
        <p:spPr>
          <a:xfrm>
            <a:off x="9175373" y="5330190"/>
            <a:ext cx="20360" cy="572810"/>
          </a:xfrm>
          <a:prstGeom prst="rect">
            <a:avLst/>
          </a:prstGeom>
          <a:solidFill>
            <a:srgbClr val="AD1F96"/>
          </a:solidFill>
          <a:ln/>
        </p:spPr>
      </p:sp>
      <p:sp>
        <p:nvSpPr>
          <p:cNvPr id="18" name="Shape 14"/>
          <p:cNvSpPr/>
          <p:nvPr/>
        </p:nvSpPr>
        <p:spPr>
          <a:xfrm>
            <a:off x="9001482" y="5718929"/>
            <a:ext cx="368260" cy="368260"/>
          </a:xfrm>
          <a:prstGeom prst="roundRect">
            <a:avLst>
              <a:gd name="adj" fmla="val 80011"/>
            </a:avLst>
          </a:prstGeom>
          <a:solidFill>
            <a:srgbClr val="F3F3FF"/>
          </a:solidFill>
          <a:ln w="15240">
            <a:solidFill>
              <a:srgbClr val="00002E"/>
            </a:solidFill>
            <a:prstDash val="solid"/>
          </a:ln>
        </p:spPr>
      </p:sp>
      <p:sp>
        <p:nvSpPr>
          <p:cNvPr id="19" name="Text 15"/>
          <p:cNvSpPr/>
          <p:nvPr/>
        </p:nvSpPr>
        <p:spPr>
          <a:xfrm>
            <a:off x="9111853" y="5749647"/>
            <a:ext cx="147399" cy="306824"/>
          </a:xfrm>
          <a:prstGeom prst="rect">
            <a:avLst/>
          </a:prstGeom>
          <a:noFill/>
          <a:ln/>
        </p:spPr>
        <p:txBody>
          <a:bodyPr wrap="none" rtlCol="0" anchor="t"/>
          <a:lstStyle/>
          <a:p>
            <a:pPr marL="0" indent="0" algn="ctr">
              <a:lnSpc>
                <a:spcPts val="2417"/>
              </a:lnSpc>
              <a:buNone/>
            </a:pPr>
            <a:r>
              <a:rPr lang="en-US" sz="1933" b="1" dirty="0">
                <a:solidFill>
                  <a:srgbClr val="AD1F96"/>
                </a:solidFill>
                <a:latin typeface="Nunito" pitchFamily="34" charset="0"/>
                <a:ea typeface="Nunito" pitchFamily="34" charset="-122"/>
                <a:cs typeface="Nunito" pitchFamily="34" charset="-120"/>
              </a:rPr>
              <a:t>3</a:t>
            </a:r>
            <a:endParaRPr lang="en-US" sz="1933" dirty="0"/>
          </a:p>
        </p:txBody>
      </p:sp>
      <p:sp>
        <p:nvSpPr>
          <p:cNvPr id="20" name="Text 16"/>
          <p:cNvSpPr/>
          <p:nvPr/>
        </p:nvSpPr>
        <p:spPr>
          <a:xfrm>
            <a:off x="8162568" y="3764875"/>
            <a:ext cx="2046089" cy="255746"/>
          </a:xfrm>
          <a:prstGeom prst="rect">
            <a:avLst/>
          </a:prstGeom>
          <a:noFill/>
          <a:ln/>
        </p:spPr>
        <p:txBody>
          <a:bodyPr wrap="none" rtlCol="0" anchor="t"/>
          <a:lstStyle/>
          <a:p>
            <a:pPr marL="0" indent="0" algn="ctr">
              <a:lnSpc>
                <a:spcPts val="2014"/>
              </a:lnSpc>
              <a:buNone/>
            </a:pPr>
            <a:r>
              <a:rPr lang="en-US" sz="1611" b="1" dirty="0">
                <a:solidFill>
                  <a:srgbClr val="AD1F96"/>
                </a:solidFill>
                <a:latin typeface="Nunito" pitchFamily="34" charset="0"/>
                <a:ea typeface="Nunito" pitchFamily="34" charset="-122"/>
                <a:cs typeface="Nunito" pitchFamily="34" charset="-120"/>
              </a:rPr>
              <a:t>Diagnostic Backlog</a:t>
            </a:r>
            <a:endParaRPr lang="en-US" sz="1611" dirty="0"/>
          </a:p>
        </p:txBody>
      </p:sp>
      <p:sp>
        <p:nvSpPr>
          <p:cNvPr id="21" name="Text 17"/>
          <p:cNvSpPr/>
          <p:nvPr/>
        </p:nvSpPr>
        <p:spPr>
          <a:xfrm>
            <a:off x="7560588" y="4118729"/>
            <a:ext cx="3250049" cy="1047750"/>
          </a:xfrm>
          <a:prstGeom prst="rect">
            <a:avLst/>
          </a:prstGeom>
          <a:noFill/>
          <a:ln/>
        </p:spPr>
        <p:txBody>
          <a:bodyPr wrap="square" rtlCol="0" anchor="t"/>
          <a:lstStyle/>
          <a:p>
            <a:pPr marL="0" indent="0" algn="ctr">
              <a:lnSpc>
                <a:spcPts val="2062"/>
              </a:lnSpc>
              <a:buNone/>
            </a:pPr>
            <a:r>
              <a:rPr lang="en-US" sz="1289" dirty="0">
                <a:solidFill>
                  <a:srgbClr val="00002E"/>
                </a:solidFill>
                <a:latin typeface="PT Sans" pitchFamily="34" charset="0"/>
                <a:ea typeface="PT Sans" pitchFamily="34" charset="-122"/>
                <a:cs typeface="PT Sans" pitchFamily="34" charset="-120"/>
              </a:rPr>
              <a:t>The strain on healthcare resources has resulted in a backlog of liver cancer diagnostic tests, further hindering early detection efforts.</a:t>
            </a:r>
            <a:endParaRPr lang="en-US" sz="128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695087"/>
            <a:ext cx="9933503"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Adaptations in Liver Cancer Risk Assessment</a:t>
            </a:r>
            <a:endParaRPr lang="en-US" sz="4374" dirty="0"/>
          </a:p>
        </p:txBody>
      </p:sp>
      <p:sp>
        <p:nvSpPr>
          <p:cNvPr id="5" name="Shape 2"/>
          <p:cNvSpPr/>
          <p:nvPr/>
        </p:nvSpPr>
        <p:spPr>
          <a:xfrm>
            <a:off x="2348389" y="2528173"/>
            <a:ext cx="4855726" cy="2392085"/>
          </a:xfrm>
          <a:prstGeom prst="roundRect">
            <a:avLst>
              <a:gd name="adj" fmla="val 16720"/>
            </a:avLst>
          </a:prstGeom>
          <a:solidFill>
            <a:srgbClr val="F3F3FF"/>
          </a:solidFill>
          <a:ln w="22860">
            <a:solidFill>
              <a:srgbClr val="00002E"/>
            </a:solidFill>
            <a:prstDash val="solid"/>
          </a:ln>
        </p:spPr>
      </p:sp>
      <p:sp>
        <p:nvSpPr>
          <p:cNvPr id="6" name="Text 3"/>
          <p:cNvSpPr/>
          <p:nvPr/>
        </p:nvSpPr>
        <p:spPr>
          <a:xfrm>
            <a:off x="2593419" y="2773204"/>
            <a:ext cx="2794873"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Telehealth Integration</a:t>
            </a:r>
            <a:endParaRPr lang="en-US" sz="2187" dirty="0"/>
          </a:p>
        </p:txBody>
      </p:sp>
      <p:sp>
        <p:nvSpPr>
          <p:cNvPr id="7" name="Text 4"/>
          <p:cNvSpPr/>
          <p:nvPr/>
        </p:nvSpPr>
        <p:spPr>
          <a:xfrm>
            <a:off x="2593419" y="3253621"/>
            <a:ext cx="4365665"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increased use of telehealth has enabled remote risk assessment and monitoring for liver cancer patients, mitigating the impact of the pandemic.</a:t>
            </a:r>
            <a:endParaRPr lang="en-US" sz="1750" dirty="0"/>
          </a:p>
        </p:txBody>
      </p:sp>
      <p:sp>
        <p:nvSpPr>
          <p:cNvPr id="8" name="Shape 5"/>
          <p:cNvSpPr/>
          <p:nvPr/>
        </p:nvSpPr>
        <p:spPr>
          <a:xfrm>
            <a:off x="7426285" y="2528173"/>
            <a:ext cx="4855726" cy="2392085"/>
          </a:xfrm>
          <a:prstGeom prst="roundRect">
            <a:avLst>
              <a:gd name="adj" fmla="val 16720"/>
            </a:avLst>
          </a:prstGeom>
          <a:solidFill>
            <a:srgbClr val="F3F3FF"/>
          </a:solidFill>
          <a:ln w="22860">
            <a:solidFill>
              <a:srgbClr val="00002E"/>
            </a:solidFill>
            <a:prstDash val="solid"/>
          </a:ln>
        </p:spPr>
      </p:sp>
      <p:sp>
        <p:nvSpPr>
          <p:cNvPr id="9" name="Text 6"/>
          <p:cNvSpPr/>
          <p:nvPr/>
        </p:nvSpPr>
        <p:spPr>
          <a:xfrm>
            <a:off x="7671316" y="2773204"/>
            <a:ext cx="3651171"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Innovative Prediction Models</a:t>
            </a:r>
            <a:endParaRPr lang="en-US" sz="2187" dirty="0"/>
          </a:p>
        </p:txBody>
      </p:sp>
      <p:sp>
        <p:nvSpPr>
          <p:cNvPr id="10" name="Text 7"/>
          <p:cNvSpPr/>
          <p:nvPr/>
        </p:nvSpPr>
        <p:spPr>
          <a:xfrm>
            <a:off x="7671316" y="3253621"/>
            <a:ext cx="4365665"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Researchers are developing novel liver cancer prediction models that leverage AI and big data to overcome pandemic-related data challenges.</a:t>
            </a:r>
            <a:endParaRPr lang="en-US" sz="1750" dirty="0"/>
          </a:p>
        </p:txBody>
      </p:sp>
      <p:sp>
        <p:nvSpPr>
          <p:cNvPr id="11" name="Shape 8"/>
          <p:cNvSpPr/>
          <p:nvPr/>
        </p:nvSpPr>
        <p:spPr>
          <a:xfrm>
            <a:off x="2348389" y="5142428"/>
            <a:ext cx="4855726" cy="2392085"/>
          </a:xfrm>
          <a:prstGeom prst="roundRect">
            <a:avLst>
              <a:gd name="adj" fmla="val 16720"/>
            </a:avLst>
          </a:prstGeom>
          <a:solidFill>
            <a:srgbClr val="F3F3FF"/>
          </a:solidFill>
          <a:ln w="22860">
            <a:solidFill>
              <a:srgbClr val="00002E"/>
            </a:solidFill>
            <a:prstDash val="solid"/>
          </a:ln>
        </p:spPr>
      </p:sp>
      <p:sp>
        <p:nvSpPr>
          <p:cNvPr id="12" name="Text 9"/>
          <p:cNvSpPr/>
          <p:nvPr/>
        </p:nvSpPr>
        <p:spPr>
          <a:xfrm>
            <a:off x="2593419" y="5387459"/>
            <a:ext cx="3202543"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Personalized Approaches</a:t>
            </a:r>
            <a:endParaRPr lang="en-US" sz="2187" dirty="0"/>
          </a:p>
        </p:txBody>
      </p:sp>
      <p:sp>
        <p:nvSpPr>
          <p:cNvPr id="13" name="Text 10"/>
          <p:cNvSpPr/>
          <p:nvPr/>
        </p:nvSpPr>
        <p:spPr>
          <a:xfrm>
            <a:off x="2593419" y="5867876"/>
            <a:ext cx="4365665"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Tailored risk assessment strategies, considering individual patient factors and preferences, have become more important during the pandemic.</a:t>
            </a:r>
            <a:endParaRPr lang="en-US" sz="1750" dirty="0"/>
          </a:p>
        </p:txBody>
      </p:sp>
      <p:sp>
        <p:nvSpPr>
          <p:cNvPr id="14" name="Shape 11"/>
          <p:cNvSpPr/>
          <p:nvPr/>
        </p:nvSpPr>
        <p:spPr>
          <a:xfrm>
            <a:off x="7426285" y="5142428"/>
            <a:ext cx="4855726" cy="2392085"/>
          </a:xfrm>
          <a:prstGeom prst="roundRect">
            <a:avLst>
              <a:gd name="adj" fmla="val 16720"/>
            </a:avLst>
          </a:prstGeom>
          <a:solidFill>
            <a:srgbClr val="F3F3FF"/>
          </a:solidFill>
          <a:ln w="22860">
            <a:solidFill>
              <a:srgbClr val="00002E"/>
            </a:solidFill>
            <a:prstDash val="solid"/>
          </a:ln>
        </p:spPr>
      </p:sp>
      <p:sp>
        <p:nvSpPr>
          <p:cNvPr id="15" name="Text 12"/>
          <p:cNvSpPr/>
          <p:nvPr/>
        </p:nvSpPr>
        <p:spPr>
          <a:xfrm>
            <a:off x="7671316" y="5387459"/>
            <a:ext cx="3882747"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Multidisciplinary Collaboration</a:t>
            </a:r>
            <a:endParaRPr lang="en-US" sz="2187" dirty="0"/>
          </a:p>
        </p:txBody>
      </p:sp>
      <p:sp>
        <p:nvSpPr>
          <p:cNvPr id="16" name="Text 13"/>
          <p:cNvSpPr/>
          <p:nvPr/>
        </p:nvSpPr>
        <p:spPr>
          <a:xfrm>
            <a:off x="7671316" y="5867876"/>
            <a:ext cx="4365665"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Increased coordination between healthcare providers, researchers, and policymakers is crucial for improving liver cancer risk assessment during COVID-19.</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850231"/>
            <a:ext cx="9412248"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Telemedicine and Remote Monitoring</a:t>
            </a:r>
            <a:endParaRPr lang="en-US" sz="4374" dirty="0"/>
          </a:p>
        </p:txBody>
      </p:sp>
      <p:pic>
        <p:nvPicPr>
          <p:cNvPr id="5" name="Image 1" descr="preencoded.png"/>
          <p:cNvPicPr>
            <a:picLocks noChangeAspect="1"/>
          </p:cNvPicPr>
          <p:nvPr/>
        </p:nvPicPr>
        <p:blipFill>
          <a:blip r:embed="rId4"/>
          <a:stretch>
            <a:fillRect/>
          </a:stretch>
        </p:blipFill>
        <p:spPr>
          <a:xfrm>
            <a:off x="2348389" y="2988945"/>
            <a:ext cx="555427" cy="555427"/>
          </a:xfrm>
          <a:prstGeom prst="rect">
            <a:avLst/>
          </a:prstGeom>
        </p:spPr>
      </p:pic>
      <p:sp>
        <p:nvSpPr>
          <p:cNvPr id="6" name="Text 2"/>
          <p:cNvSpPr/>
          <p:nvPr/>
        </p:nvSpPr>
        <p:spPr>
          <a:xfrm>
            <a:off x="2348389" y="3766542"/>
            <a:ext cx="2777490" cy="347186"/>
          </a:xfrm>
          <a:prstGeom prst="rect">
            <a:avLst/>
          </a:prstGeom>
          <a:noFill/>
          <a:ln/>
        </p:spPr>
        <p:txBody>
          <a:bodyPr wrap="none" rtlCol="0" anchor="t"/>
          <a:lstStyle/>
          <a:p>
            <a:pPr marL="0" indent="0" algn="l">
              <a:lnSpc>
                <a:spcPts val="2734"/>
              </a:lnSpc>
              <a:buNone/>
            </a:pPr>
            <a:r>
              <a:rPr lang="en-US" sz="2187" b="1" dirty="0">
                <a:solidFill>
                  <a:srgbClr val="2D4DF2"/>
                </a:solidFill>
                <a:latin typeface="Nunito" pitchFamily="34" charset="0"/>
                <a:ea typeface="Nunito" pitchFamily="34" charset="-122"/>
                <a:cs typeface="Nunito" pitchFamily="34" charset="-120"/>
              </a:rPr>
              <a:t>Virtual Consultations</a:t>
            </a:r>
            <a:endParaRPr lang="en-US" sz="2187" dirty="0"/>
          </a:p>
        </p:txBody>
      </p:sp>
      <p:sp>
        <p:nvSpPr>
          <p:cNvPr id="7" name="Text 3"/>
          <p:cNvSpPr/>
          <p:nvPr/>
        </p:nvSpPr>
        <p:spPr>
          <a:xfrm>
            <a:off x="2348389" y="4246959"/>
            <a:ext cx="3088958" cy="2132409"/>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Telemedicine has enabled remote liver cancer consultations, allowing clinicians to provide care while minimizing COVID-19 exposure risks.</a:t>
            </a:r>
            <a:endParaRPr lang="en-US" sz="1750" dirty="0"/>
          </a:p>
        </p:txBody>
      </p:sp>
      <p:pic>
        <p:nvPicPr>
          <p:cNvPr id="8" name="Image 2" descr="preencoded.png"/>
          <p:cNvPicPr>
            <a:picLocks noChangeAspect="1"/>
          </p:cNvPicPr>
          <p:nvPr/>
        </p:nvPicPr>
        <p:blipFill>
          <a:blip r:embed="rId5"/>
          <a:stretch>
            <a:fillRect/>
          </a:stretch>
        </p:blipFill>
        <p:spPr>
          <a:xfrm>
            <a:off x="5770602" y="2988945"/>
            <a:ext cx="555427" cy="555427"/>
          </a:xfrm>
          <a:prstGeom prst="rect">
            <a:avLst/>
          </a:prstGeom>
        </p:spPr>
      </p:pic>
      <p:sp>
        <p:nvSpPr>
          <p:cNvPr id="9" name="Text 4"/>
          <p:cNvSpPr/>
          <p:nvPr/>
        </p:nvSpPr>
        <p:spPr>
          <a:xfrm>
            <a:off x="5770602" y="3766542"/>
            <a:ext cx="2777490" cy="347186"/>
          </a:xfrm>
          <a:prstGeom prst="rect">
            <a:avLst/>
          </a:prstGeom>
          <a:noFill/>
          <a:ln/>
        </p:spPr>
        <p:txBody>
          <a:bodyPr wrap="none" rtlCol="0" anchor="t"/>
          <a:lstStyle/>
          <a:p>
            <a:pPr marL="0" indent="0" algn="l">
              <a:lnSpc>
                <a:spcPts val="2734"/>
              </a:lnSpc>
              <a:buNone/>
            </a:pPr>
            <a:r>
              <a:rPr lang="en-US" sz="2187" b="1" dirty="0">
                <a:solidFill>
                  <a:srgbClr val="015F98"/>
                </a:solidFill>
                <a:latin typeface="Nunito" pitchFamily="34" charset="0"/>
                <a:ea typeface="Nunito" pitchFamily="34" charset="-122"/>
                <a:cs typeface="Nunito" pitchFamily="34" charset="-120"/>
              </a:rPr>
              <a:t>Remote Monitoring</a:t>
            </a:r>
            <a:endParaRPr lang="en-US" sz="2187" dirty="0"/>
          </a:p>
        </p:txBody>
      </p:sp>
      <p:sp>
        <p:nvSpPr>
          <p:cNvPr id="10" name="Text 5"/>
          <p:cNvSpPr/>
          <p:nvPr/>
        </p:nvSpPr>
        <p:spPr>
          <a:xfrm>
            <a:off x="5770602" y="4246959"/>
            <a:ext cx="3088958" cy="1777008"/>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Connected devices and digital tools have facilitated the remote monitoring of liver cancer patients, improving care continuity during the pandemic.</a:t>
            </a:r>
            <a:endParaRPr lang="en-US" sz="1750" dirty="0"/>
          </a:p>
        </p:txBody>
      </p:sp>
      <p:pic>
        <p:nvPicPr>
          <p:cNvPr id="11" name="Image 3" descr="preencoded.png"/>
          <p:cNvPicPr>
            <a:picLocks noChangeAspect="1"/>
          </p:cNvPicPr>
          <p:nvPr/>
        </p:nvPicPr>
        <p:blipFill>
          <a:blip r:embed="rId6"/>
          <a:stretch>
            <a:fillRect/>
          </a:stretch>
        </p:blipFill>
        <p:spPr>
          <a:xfrm>
            <a:off x="9192816" y="2988945"/>
            <a:ext cx="555427" cy="555427"/>
          </a:xfrm>
          <a:prstGeom prst="rect">
            <a:avLst/>
          </a:prstGeom>
        </p:spPr>
      </p:pic>
      <p:sp>
        <p:nvSpPr>
          <p:cNvPr id="12" name="Text 6"/>
          <p:cNvSpPr/>
          <p:nvPr/>
        </p:nvSpPr>
        <p:spPr>
          <a:xfrm>
            <a:off x="9192816" y="3766542"/>
            <a:ext cx="2777490" cy="347186"/>
          </a:xfrm>
          <a:prstGeom prst="rect">
            <a:avLst/>
          </a:prstGeom>
          <a:noFill/>
          <a:ln/>
        </p:spPr>
        <p:txBody>
          <a:bodyPr wrap="none" rtlCol="0" anchor="t"/>
          <a:lstStyle/>
          <a:p>
            <a:pPr marL="0" indent="0" algn="l">
              <a:lnSpc>
                <a:spcPts val="2734"/>
              </a:lnSpc>
              <a:buNone/>
            </a:pPr>
            <a:r>
              <a:rPr lang="en-US" sz="2187" b="1" dirty="0">
                <a:solidFill>
                  <a:srgbClr val="AD1F96"/>
                </a:solidFill>
                <a:latin typeface="Nunito" pitchFamily="34" charset="0"/>
                <a:ea typeface="Nunito" pitchFamily="34" charset="-122"/>
                <a:cs typeface="Nunito" pitchFamily="34" charset="-120"/>
              </a:rPr>
              <a:t>Data-Driven Insights</a:t>
            </a:r>
            <a:endParaRPr lang="en-US" sz="2187" dirty="0"/>
          </a:p>
        </p:txBody>
      </p:sp>
      <p:sp>
        <p:nvSpPr>
          <p:cNvPr id="13" name="Text 7"/>
          <p:cNvSpPr/>
          <p:nvPr/>
        </p:nvSpPr>
        <p:spPr>
          <a:xfrm>
            <a:off x="9192816" y="4246959"/>
            <a:ext cx="3089077" cy="1777008"/>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The increased use of telehealth and remote monitoring has generated valuable data to enhance liver cancer risk prediction and management.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30791"/>
          </a:xfrm>
          <a:prstGeom prst="rect">
            <a:avLst/>
          </a:prstGeom>
        </p:spPr>
      </p:pic>
      <p:sp>
        <p:nvSpPr>
          <p:cNvPr id="5" name="Text 1"/>
          <p:cNvSpPr/>
          <p:nvPr/>
        </p:nvSpPr>
        <p:spPr>
          <a:xfrm>
            <a:off x="4486156" y="607576"/>
            <a:ext cx="9315688" cy="1381125"/>
          </a:xfrm>
          <a:prstGeom prst="rect">
            <a:avLst/>
          </a:prstGeom>
          <a:noFill/>
          <a:ln/>
        </p:spPr>
        <p:txBody>
          <a:bodyPr wrap="square" rtlCol="0" anchor="t"/>
          <a:lstStyle/>
          <a:p>
            <a:pPr marL="0" indent="0">
              <a:lnSpc>
                <a:spcPts val="5437"/>
              </a:lnSpc>
              <a:buNone/>
            </a:pPr>
            <a:r>
              <a:rPr lang="en-US" sz="4350" b="1" dirty="0">
                <a:solidFill>
                  <a:srgbClr val="00002E"/>
                </a:solidFill>
                <a:latin typeface="Nunito" pitchFamily="34" charset="0"/>
                <a:ea typeface="Nunito" pitchFamily="34" charset="-122"/>
                <a:cs typeface="Nunito" pitchFamily="34" charset="-120"/>
              </a:rPr>
              <a:t>Emerging Technologies in Liver Cancer Prediction</a:t>
            </a:r>
            <a:endParaRPr lang="en-US" sz="4350" dirty="0"/>
          </a:p>
        </p:txBody>
      </p:sp>
      <p:pic>
        <p:nvPicPr>
          <p:cNvPr id="6" name="Image 2" descr="preencoded.png"/>
          <p:cNvPicPr>
            <a:picLocks noChangeAspect="1"/>
          </p:cNvPicPr>
          <p:nvPr/>
        </p:nvPicPr>
        <p:blipFill>
          <a:blip r:embed="rId5"/>
          <a:stretch>
            <a:fillRect/>
          </a:stretch>
        </p:blipFill>
        <p:spPr>
          <a:xfrm>
            <a:off x="4486156" y="2320052"/>
            <a:ext cx="1104781" cy="1767721"/>
          </a:xfrm>
          <a:prstGeom prst="rect">
            <a:avLst/>
          </a:prstGeom>
        </p:spPr>
      </p:pic>
      <p:sp>
        <p:nvSpPr>
          <p:cNvPr id="7" name="Text 2"/>
          <p:cNvSpPr/>
          <p:nvPr/>
        </p:nvSpPr>
        <p:spPr>
          <a:xfrm>
            <a:off x="5922288" y="2540913"/>
            <a:ext cx="3114556" cy="345281"/>
          </a:xfrm>
          <a:prstGeom prst="rect">
            <a:avLst/>
          </a:prstGeom>
          <a:noFill/>
          <a:ln/>
        </p:spPr>
        <p:txBody>
          <a:bodyPr wrap="none" rtlCol="0" anchor="t"/>
          <a:lstStyle/>
          <a:p>
            <a:pPr marL="0" indent="0" algn="l">
              <a:lnSpc>
                <a:spcPts val="2719"/>
              </a:lnSpc>
              <a:buNone/>
            </a:pPr>
            <a:r>
              <a:rPr lang="en-US" sz="2175" b="1" dirty="0">
                <a:solidFill>
                  <a:srgbClr val="2D4DF2"/>
                </a:solidFill>
                <a:latin typeface="Nunito" pitchFamily="34" charset="0"/>
                <a:ea typeface="Nunito" pitchFamily="34" charset="-122"/>
                <a:cs typeface="Nunito" pitchFamily="34" charset="-120"/>
              </a:rPr>
              <a:t>AI and Machine Learning</a:t>
            </a:r>
            <a:endParaRPr lang="en-US" sz="2175" dirty="0"/>
          </a:p>
        </p:txBody>
      </p:sp>
      <p:sp>
        <p:nvSpPr>
          <p:cNvPr id="8" name="Text 3"/>
          <p:cNvSpPr/>
          <p:nvPr/>
        </p:nvSpPr>
        <p:spPr>
          <a:xfrm>
            <a:off x="5922288" y="3018711"/>
            <a:ext cx="7879556" cy="706993"/>
          </a:xfrm>
          <a:prstGeom prst="rect">
            <a:avLst/>
          </a:prstGeom>
          <a:noFill/>
          <a:ln/>
        </p:spPr>
        <p:txBody>
          <a:bodyPr wrap="square" rtlCol="0" anchor="t"/>
          <a:lstStyle/>
          <a:p>
            <a:pPr marL="0" indent="0" algn="l">
              <a:lnSpc>
                <a:spcPts val="2784"/>
              </a:lnSpc>
              <a:buNone/>
            </a:pPr>
            <a:r>
              <a:rPr lang="en-US" sz="1740" dirty="0">
                <a:solidFill>
                  <a:srgbClr val="00002E"/>
                </a:solidFill>
                <a:latin typeface="PT Sans" pitchFamily="34" charset="0"/>
                <a:ea typeface="PT Sans" pitchFamily="34" charset="-122"/>
                <a:cs typeface="PT Sans" pitchFamily="34" charset="-120"/>
              </a:rPr>
              <a:t>Advancements in artificial intelligence and machine learning have enabled the development of more accurate and efficient liver cancer prediction models.</a:t>
            </a:r>
            <a:endParaRPr lang="en-US" sz="1740" dirty="0"/>
          </a:p>
        </p:txBody>
      </p:sp>
      <p:pic>
        <p:nvPicPr>
          <p:cNvPr id="9" name="Image 3" descr="preencoded.png"/>
          <p:cNvPicPr>
            <a:picLocks noChangeAspect="1"/>
          </p:cNvPicPr>
          <p:nvPr/>
        </p:nvPicPr>
        <p:blipFill>
          <a:blip r:embed="rId6"/>
          <a:stretch>
            <a:fillRect/>
          </a:stretch>
        </p:blipFill>
        <p:spPr>
          <a:xfrm>
            <a:off x="4486156" y="4087773"/>
            <a:ext cx="1104781" cy="1767721"/>
          </a:xfrm>
          <a:prstGeom prst="rect">
            <a:avLst/>
          </a:prstGeom>
        </p:spPr>
      </p:pic>
      <p:sp>
        <p:nvSpPr>
          <p:cNvPr id="10" name="Text 4"/>
          <p:cNvSpPr/>
          <p:nvPr/>
        </p:nvSpPr>
        <p:spPr>
          <a:xfrm>
            <a:off x="5922288" y="4308634"/>
            <a:ext cx="2762131" cy="345281"/>
          </a:xfrm>
          <a:prstGeom prst="rect">
            <a:avLst/>
          </a:prstGeom>
          <a:noFill/>
          <a:ln/>
        </p:spPr>
        <p:txBody>
          <a:bodyPr wrap="none" rtlCol="0" anchor="t"/>
          <a:lstStyle/>
          <a:p>
            <a:pPr marL="0" indent="0" algn="l">
              <a:lnSpc>
                <a:spcPts val="2719"/>
              </a:lnSpc>
              <a:buNone/>
            </a:pPr>
            <a:r>
              <a:rPr lang="en-US" sz="2175" b="1" dirty="0">
                <a:solidFill>
                  <a:srgbClr val="015F98"/>
                </a:solidFill>
                <a:latin typeface="Nunito" pitchFamily="34" charset="0"/>
                <a:ea typeface="Nunito" pitchFamily="34" charset="-122"/>
                <a:cs typeface="Nunito" pitchFamily="34" charset="-120"/>
              </a:rPr>
              <a:t>Genomic Profiling</a:t>
            </a:r>
            <a:endParaRPr lang="en-US" sz="2175" dirty="0"/>
          </a:p>
        </p:txBody>
      </p:sp>
      <p:sp>
        <p:nvSpPr>
          <p:cNvPr id="11" name="Text 5"/>
          <p:cNvSpPr/>
          <p:nvPr/>
        </p:nvSpPr>
        <p:spPr>
          <a:xfrm>
            <a:off x="5922288" y="4786432"/>
            <a:ext cx="7879556" cy="706993"/>
          </a:xfrm>
          <a:prstGeom prst="rect">
            <a:avLst/>
          </a:prstGeom>
          <a:noFill/>
          <a:ln/>
        </p:spPr>
        <p:txBody>
          <a:bodyPr wrap="square" rtlCol="0" anchor="t"/>
          <a:lstStyle/>
          <a:p>
            <a:pPr marL="0" indent="0" algn="l">
              <a:lnSpc>
                <a:spcPts val="2784"/>
              </a:lnSpc>
              <a:buNone/>
            </a:pPr>
            <a:r>
              <a:rPr lang="en-US" sz="1740" dirty="0">
                <a:solidFill>
                  <a:srgbClr val="00002E"/>
                </a:solidFill>
                <a:latin typeface="PT Sans" pitchFamily="34" charset="0"/>
                <a:ea typeface="PT Sans" pitchFamily="34" charset="-122"/>
                <a:cs typeface="PT Sans" pitchFamily="34" charset="-120"/>
              </a:rPr>
              <a:t>Leveraging genomic data has become increasingly important for personalizing liver cancer risk assessment and guiding targeted interventions.</a:t>
            </a:r>
            <a:endParaRPr lang="en-US" sz="1740" dirty="0"/>
          </a:p>
        </p:txBody>
      </p:sp>
      <p:pic>
        <p:nvPicPr>
          <p:cNvPr id="12" name="Image 4" descr="preencoded.png"/>
          <p:cNvPicPr>
            <a:picLocks noChangeAspect="1"/>
          </p:cNvPicPr>
          <p:nvPr/>
        </p:nvPicPr>
        <p:blipFill>
          <a:blip r:embed="rId7"/>
          <a:stretch>
            <a:fillRect/>
          </a:stretch>
        </p:blipFill>
        <p:spPr>
          <a:xfrm>
            <a:off x="4486156" y="5855494"/>
            <a:ext cx="1104781" cy="1767721"/>
          </a:xfrm>
          <a:prstGeom prst="rect">
            <a:avLst/>
          </a:prstGeom>
        </p:spPr>
      </p:pic>
      <p:sp>
        <p:nvSpPr>
          <p:cNvPr id="13" name="Text 6"/>
          <p:cNvSpPr/>
          <p:nvPr/>
        </p:nvSpPr>
        <p:spPr>
          <a:xfrm>
            <a:off x="5922288" y="6076355"/>
            <a:ext cx="2762131" cy="345281"/>
          </a:xfrm>
          <a:prstGeom prst="rect">
            <a:avLst/>
          </a:prstGeom>
          <a:noFill/>
          <a:ln/>
        </p:spPr>
        <p:txBody>
          <a:bodyPr wrap="none" rtlCol="0" anchor="t"/>
          <a:lstStyle/>
          <a:p>
            <a:pPr marL="0" indent="0" algn="l">
              <a:lnSpc>
                <a:spcPts val="2719"/>
              </a:lnSpc>
              <a:buNone/>
            </a:pPr>
            <a:r>
              <a:rPr lang="en-US" sz="2175" b="1" dirty="0">
                <a:solidFill>
                  <a:srgbClr val="AD1F96"/>
                </a:solidFill>
                <a:latin typeface="Nunito" pitchFamily="34" charset="0"/>
                <a:ea typeface="Nunito" pitchFamily="34" charset="-122"/>
                <a:cs typeface="Nunito" pitchFamily="34" charset="-120"/>
              </a:rPr>
              <a:t>Digital Biomarkers</a:t>
            </a:r>
            <a:endParaRPr lang="en-US" sz="2175" dirty="0"/>
          </a:p>
        </p:txBody>
      </p:sp>
      <p:sp>
        <p:nvSpPr>
          <p:cNvPr id="14" name="Text 7"/>
          <p:cNvSpPr/>
          <p:nvPr/>
        </p:nvSpPr>
        <p:spPr>
          <a:xfrm>
            <a:off x="5922288" y="6554153"/>
            <a:ext cx="7879556" cy="706993"/>
          </a:xfrm>
          <a:prstGeom prst="rect">
            <a:avLst/>
          </a:prstGeom>
          <a:noFill/>
          <a:ln/>
        </p:spPr>
        <p:txBody>
          <a:bodyPr wrap="square" rtlCol="0" anchor="t"/>
          <a:lstStyle/>
          <a:p>
            <a:pPr marL="0" indent="0" algn="l">
              <a:lnSpc>
                <a:spcPts val="2784"/>
              </a:lnSpc>
              <a:buNone/>
            </a:pPr>
            <a:r>
              <a:rPr lang="en-US" sz="1740" dirty="0">
                <a:solidFill>
                  <a:srgbClr val="00002E"/>
                </a:solidFill>
                <a:latin typeface="PT Sans" pitchFamily="34" charset="0"/>
                <a:ea typeface="PT Sans" pitchFamily="34" charset="-122"/>
                <a:cs typeface="PT Sans" pitchFamily="34" charset="-120"/>
              </a:rPr>
              <a:t>The integration of digital health technologies has led to the discovery of novel biomarkers that can enhance liver cancer prediction capabilities.</a:t>
            </a:r>
            <a:endParaRPr lang="en-US" sz="17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F3F3FF">
              <a:alpha val="75000"/>
            </a:srgbClr>
          </a:solidFill>
          <a:ln/>
        </p:spPr>
      </p:sp>
      <p:sp>
        <p:nvSpPr>
          <p:cNvPr id="4" name="Text 1"/>
          <p:cNvSpPr/>
          <p:nvPr/>
        </p:nvSpPr>
        <p:spPr>
          <a:xfrm>
            <a:off x="2380417" y="607100"/>
            <a:ext cx="5519142" cy="689967"/>
          </a:xfrm>
          <a:prstGeom prst="rect">
            <a:avLst/>
          </a:prstGeom>
          <a:noFill/>
          <a:ln/>
        </p:spPr>
        <p:txBody>
          <a:bodyPr wrap="none" rtlCol="0" anchor="t"/>
          <a:lstStyle/>
          <a:p>
            <a:pPr marL="0" indent="0">
              <a:lnSpc>
                <a:spcPts val="5432"/>
              </a:lnSpc>
              <a:buNone/>
            </a:pPr>
            <a:r>
              <a:rPr lang="en-US" sz="4346" b="1" dirty="0">
                <a:solidFill>
                  <a:srgbClr val="00002E"/>
                </a:solidFill>
                <a:latin typeface="Nunito" pitchFamily="34" charset="0"/>
                <a:ea typeface="Nunito" pitchFamily="34" charset="-122"/>
                <a:cs typeface="Nunito" pitchFamily="34" charset="-120"/>
              </a:rPr>
              <a:t>The Path Forward</a:t>
            </a:r>
            <a:endParaRPr lang="en-US" sz="4346" dirty="0"/>
          </a:p>
        </p:txBody>
      </p:sp>
      <p:sp>
        <p:nvSpPr>
          <p:cNvPr id="5" name="Shape 2"/>
          <p:cNvSpPr/>
          <p:nvPr/>
        </p:nvSpPr>
        <p:spPr>
          <a:xfrm>
            <a:off x="2380417" y="1738551"/>
            <a:ext cx="9869567" cy="5886212"/>
          </a:xfrm>
          <a:prstGeom prst="roundRect">
            <a:avLst>
              <a:gd name="adj" fmla="val 6751"/>
            </a:avLst>
          </a:prstGeom>
          <a:solidFill>
            <a:srgbClr val="F3F3FF"/>
          </a:solidFill>
          <a:ln w="53340">
            <a:solidFill>
              <a:srgbClr val="DFDFEB"/>
            </a:solidFill>
            <a:prstDash val="solid"/>
          </a:ln>
        </p:spPr>
      </p:sp>
      <p:sp>
        <p:nvSpPr>
          <p:cNvPr id="6" name="Text 3"/>
          <p:cNvSpPr/>
          <p:nvPr/>
        </p:nvSpPr>
        <p:spPr>
          <a:xfrm>
            <a:off x="2654498" y="1931908"/>
            <a:ext cx="4436150" cy="353139"/>
          </a:xfrm>
          <a:prstGeom prst="rect">
            <a:avLst/>
          </a:prstGeom>
          <a:noFill/>
          <a:ln/>
        </p:spPr>
        <p:txBody>
          <a:bodyPr wrap="none" rtlCol="0" anchor="t"/>
          <a:lstStyle/>
          <a:p>
            <a:pPr marL="0" indent="0">
              <a:lnSpc>
                <a:spcPts val="2781"/>
              </a:lnSpc>
              <a:buNone/>
            </a:pPr>
            <a:r>
              <a:rPr lang="en-US" sz="1738" dirty="0">
                <a:solidFill>
                  <a:srgbClr val="00002E"/>
                </a:solidFill>
                <a:latin typeface="PT Sans" pitchFamily="34" charset="0"/>
                <a:ea typeface="PT Sans" pitchFamily="34" charset="-122"/>
                <a:cs typeface="PT Sans" pitchFamily="34" charset="-120"/>
              </a:rPr>
              <a:t>Collaborative Efforts</a:t>
            </a:r>
            <a:endParaRPr lang="en-US" sz="1738" dirty="0"/>
          </a:p>
        </p:txBody>
      </p:sp>
      <p:sp>
        <p:nvSpPr>
          <p:cNvPr id="7" name="Text 4"/>
          <p:cNvSpPr/>
          <p:nvPr/>
        </p:nvSpPr>
        <p:spPr>
          <a:xfrm>
            <a:off x="7539752" y="1931908"/>
            <a:ext cx="4436150" cy="1059418"/>
          </a:xfrm>
          <a:prstGeom prst="rect">
            <a:avLst/>
          </a:prstGeom>
          <a:noFill/>
          <a:ln/>
        </p:spPr>
        <p:txBody>
          <a:bodyPr wrap="square" rtlCol="0" anchor="t"/>
          <a:lstStyle/>
          <a:p>
            <a:pPr marL="0" indent="0">
              <a:lnSpc>
                <a:spcPts val="2781"/>
              </a:lnSpc>
              <a:buNone/>
            </a:pPr>
            <a:r>
              <a:rPr lang="en-US" sz="1738" dirty="0">
                <a:solidFill>
                  <a:srgbClr val="00002E"/>
                </a:solidFill>
                <a:latin typeface="PT Sans" pitchFamily="34" charset="0"/>
                <a:ea typeface="PT Sans" pitchFamily="34" charset="-122"/>
                <a:cs typeface="PT Sans" pitchFamily="34" charset="-120"/>
              </a:rPr>
              <a:t>Strengthening multidisciplinary partnerships to address the challenges of liver cancer prediction during the pandemic.</a:t>
            </a:r>
            <a:endParaRPr lang="en-US" sz="1738" dirty="0"/>
          </a:p>
        </p:txBody>
      </p:sp>
      <p:sp>
        <p:nvSpPr>
          <p:cNvPr id="8" name="Text 5"/>
          <p:cNvSpPr/>
          <p:nvPr/>
        </p:nvSpPr>
        <p:spPr>
          <a:xfrm>
            <a:off x="2654498" y="3294221"/>
            <a:ext cx="4436150" cy="353139"/>
          </a:xfrm>
          <a:prstGeom prst="rect">
            <a:avLst/>
          </a:prstGeom>
          <a:noFill/>
          <a:ln/>
        </p:spPr>
        <p:txBody>
          <a:bodyPr wrap="none" rtlCol="0" anchor="t"/>
          <a:lstStyle/>
          <a:p>
            <a:pPr marL="0" indent="0">
              <a:lnSpc>
                <a:spcPts val="2781"/>
              </a:lnSpc>
              <a:buNone/>
            </a:pPr>
            <a:r>
              <a:rPr lang="en-US" sz="1738" dirty="0">
                <a:solidFill>
                  <a:srgbClr val="00002E"/>
                </a:solidFill>
                <a:latin typeface="PT Sans" pitchFamily="34" charset="0"/>
                <a:ea typeface="PT Sans" pitchFamily="34" charset="-122"/>
                <a:cs typeface="PT Sans" pitchFamily="34" charset="-120"/>
              </a:rPr>
              <a:t>Technological Advancements</a:t>
            </a:r>
            <a:endParaRPr lang="en-US" sz="1738" dirty="0"/>
          </a:p>
        </p:txBody>
      </p:sp>
      <p:sp>
        <p:nvSpPr>
          <p:cNvPr id="9" name="Text 6"/>
          <p:cNvSpPr/>
          <p:nvPr/>
        </p:nvSpPr>
        <p:spPr>
          <a:xfrm>
            <a:off x="7539752" y="3294221"/>
            <a:ext cx="4436150" cy="1059418"/>
          </a:xfrm>
          <a:prstGeom prst="rect">
            <a:avLst/>
          </a:prstGeom>
          <a:noFill/>
          <a:ln/>
        </p:spPr>
        <p:txBody>
          <a:bodyPr wrap="square" rtlCol="0" anchor="t"/>
          <a:lstStyle/>
          <a:p>
            <a:pPr marL="0" indent="0">
              <a:lnSpc>
                <a:spcPts val="2781"/>
              </a:lnSpc>
              <a:buNone/>
            </a:pPr>
            <a:r>
              <a:rPr lang="en-US" sz="1738" dirty="0">
                <a:solidFill>
                  <a:srgbClr val="00002E"/>
                </a:solidFill>
                <a:latin typeface="PT Sans" pitchFamily="34" charset="0"/>
                <a:ea typeface="PT Sans" pitchFamily="34" charset="-122"/>
                <a:cs typeface="PT Sans" pitchFamily="34" charset="-120"/>
              </a:rPr>
              <a:t>Leveraging emerging technologies, such as AI and digital health, to improve liver cancer risk assessment and early detection.</a:t>
            </a:r>
            <a:endParaRPr lang="en-US" sz="1738" dirty="0"/>
          </a:p>
        </p:txBody>
      </p:sp>
      <p:sp>
        <p:nvSpPr>
          <p:cNvPr id="10" name="Text 7"/>
          <p:cNvSpPr/>
          <p:nvPr/>
        </p:nvSpPr>
        <p:spPr>
          <a:xfrm>
            <a:off x="2654498" y="4656534"/>
            <a:ext cx="4436150" cy="353139"/>
          </a:xfrm>
          <a:prstGeom prst="rect">
            <a:avLst/>
          </a:prstGeom>
          <a:noFill/>
          <a:ln/>
        </p:spPr>
        <p:txBody>
          <a:bodyPr wrap="none" rtlCol="0" anchor="t"/>
          <a:lstStyle/>
          <a:p>
            <a:pPr marL="0" indent="0">
              <a:lnSpc>
                <a:spcPts val="2781"/>
              </a:lnSpc>
              <a:buNone/>
            </a:pPr>
            <a:r>
              <a:rPr lang="en-US" sz="1738" dirty="0">
                <a:solidFill>
                  <a:srgbClr val="00002E"/>
                </a:solidFill>
                <a:latin typeface="PT Sans" pitchFamily="34" charset="0"/>
                <a:ea typeface="PT Sans" pitchFamily="34" charset="-122"/>
                <a:cs typeface="PT Sans" pitchFamily="34" charset="-120"/>
              </a:rPr>
              <a:t>Personalized Approaches</a:t>
            </a:r>
            <a:endParaRPr lang="en-US" sz="1738" dirty="0"/>
          </a:p>
        </p:txBody>
      </p:sp>
      <p:sp>
        <p:nvSpPr>
          <p:cNvPr id="11" name="Text 8"/>
          <p:cNvSpPr/>
          <p:nvPr/>
        </p:nvSpPr>
        <p:spPr>
          <a:xfrm>
            <a:off x="7539752" y="4656534"/>
            <a:ext cx="4436150" cy="1059418"/>
          </a:xfrm>
          <a:prstGeom prst="rect">
            <a:avLst/>
          </a:prstGeom>
          <a:noFill/>
          <a:ln/>
        </p:spPr>
        <p:txBody>
          <a:bodyPr wrap="square" rtlCol="0" anchor="t"/>
          <a:lstStyle/>
          <a:p>
            <a:pPr marL="0" indent="0">
              <a:lnSpc>
                <a:spcPts val="2781"/>
              </a:lnSpc>
              <a:buNone/>
            </a:pPr>
            <a:r>
              <a:rPr lang="en-US" sz="1738" dirty="0">
                <a:solidFill>
                  <a:srgbClr val="00002E"/>
                </a:solidFill>
                <a:latin typeface="PT Sans" pitchFamily="34" charset="0"/>
                <a:ea typeface="PT Sans" pitchFamily="34" charset="-122"/>
                <a:cs typeface="PT Sans" pitchFamily="34" charset="-120"/>
              </a:rPr>
              <a:t>Developing tailored liver cancer prediction models that consider individual patient characteristics and preferences.</a:t>
            </a:r>
            <a:endParaRPr lang="en-US" sz="1738" dirty="0"/>
          </a:p>
        </p:txBody>
      </p:sp>
      <p:sp>
        <p:nvSpPr>
          <p:cNvPr id="12" name="Text 9"/>
          <p:cNvSpPr/>
          <p:nvPr/>
        </p:nvSpPr>
        <p:spPr>
          <a:xfrm>
            <a:off x="2654498" y="6018848"/>
            <a:ext cx="4436150" cy="353139"/>
          </a:xfrm>
          <a:prstGeom prst="rect">
            <a:avLst/>
          </a:prstGeom>
          <a:noFill/>
          <a:ln/>
        </p:spPr>
        <p:txBody>
          <a:bodyPr wrap="none" rtlCol="0" anchor="t"/>
          <a:lstStyle/>
          <a:p>
            <a:pPr marL="0" indent="0">
              <a:lnSpc>
                <a:spcPts val="2781"/>
              </a:lnSpc>
              <a:buNone/>
            </a:pPr>
            <a:r>
              <a:rPr lang="en-US" sz="1738" dirty="0">
                <a:solidFill>
                  <a:srgbClr val="00002E"/>
                </a:solidFill>
                <a:latin typeface="PT Sans" pitchFamily="34" charset="0"/>
                <a:ea typeface="PT Sans" pitchFamily="34" charset="-122"/>
                <a:cs typeface="PT Sans" pitchFamily="34" charset="-120"/>
              </a:rPr>
              <a:t>Resilient Healthcare Systems</a:t>
            </a:r>
            <a:endParaRPr lang="en-US" sz="1738" dirty="0"/>
          </a:p>
        </p:txBody>
      </p:sp>
      <p:sp>
        <p:nvSpPr>
          <p:cNvPr id="13" name="Text 10"/>
          <p:cNvSpPr/>
          <p:nvPr/>
        </p:nvSpPr>
        <p:spPr>
          <a:xfrm>
            <a:off x="7539752" y="6018848"/>
            <a:ext cx="4436150" cy="1412557"/>
          </a:xfrm>
          <a:prstGeom prst="rect">
            <a:avLst/>
          </a:prstGeom>
          <a:noFill/>
          <a:ln/>
        </p:spPr>
        <p:txBody>
          <a:bodyPr wrap="square" rtlCol="0" anchor="t"/>
          <a:lstStyle/>
          <a:p>
            <a:pPr marL="0" indent="0">
              <a:lnSpc>
                <a:spcPts val="2781"/>
              </a:lnSpc>
              <a:buNone/>
            </a:pPr>
            <a:r>
              <a:rPr lang="en-US" sz="1738" dirty="0">
                <a:solidFill>
                  <a:srgbClr val="00002E"/>
                </a:solidFill>
                <a:latin typeface="PT Sans" pitchFamily="34" charset="0"/>
                <a:ea typeface="PT Sans" pitchFamily="34" charset="-122"/>
                <a:cs typeface="PT Sans" pitchFamily="34" charset="-120"/>
              </a:rPr>
              <a:t>Enhancing the resilience of healthcare systems to ensure the continuity of liver cancer screening and diagnostic services during crises.</a:t>
            </a:r>
            <a:endParaRPr lang="en-US" sz="173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D7416C46-D56E-D673-D3BF-3D1D970F1C37}"/>
              </a:ext>
            </a:extLst>
          </p:cNvPr>
          <p:cNvSpPr/>
          <p:nvPr/>
        </p:nvSpPr>
        <p:spPr>
          <a:xfrm>
            <a:off x="0" y="0"/>
            <a:ext cx="14630400" cy="8231862"/>
          </a:xfrm>
          <a:prstGeom prst="rect">
            <a:avLst/>
          </a:prstGeom>
          <a:solidFill>
            <a:srgbClr val="F3F3FF">
              <a:alpha val="75000"/>
            </a:srgbClr>
          </a:solidFill>
          <a:ln/>
        </p:spPr>
      </p:sp>
      <p:sp>
        <p:nvSpPr>
          <p:cNvPr id="3" name="TextBox 2">
            <a:extLst>
              <a:ext uri="{FF2B5EF4-FFF2-40B4-BE49-F238E27FC236}">
                <a16:creationId xmlns:a16="http://schemas.microsoft.com/office/drawing/2014/main" id="{EAFEC8FB-21B6-BF3C-A3E7-D0366B9D30C4}"/>
              </a:ext>
            </a:extLst>
          </p:cNvPr>
          <p:cNvSpPr txBox="1"/>
          <p:nvPr/>
        </p:nvSpPr>
        <p:spPr>
          <a:xfrm>
            <a:off x="442127" y="532563"/>
            <a:ext cx="2773346"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6CAD7A7-E458-CB32-F3EB-5A22FA82F88B}"/>
              </a:ext>
            </a:extLst>
          </p:cNvPr>
          <p:cNvPicPr>
            <a:picLocks noChangeAspect="1"/>
          </p:cNvPicPr>
          <p:nvPr/>
        </p:nvPicPr>
        <p:blipFill>
          <a:blip r:embed="rId2"/>
          <a:stretch>
            <a:fillRect/>
          </a:stretch>
        </p:blipFill>
        <p:spPr>
          <a:xfrm>
            <a:off x="612949" y="1055783"/>
            <a:ext cx="11937442" cy="6714811"/>
          </a:xfrm>
          <a:prstGeom prst="rect">
            <a:avLst/>
          </a:prstGeom>
        </p:spPr>
      </p:pic>
    </p:spTree>
    <p:extLst>
      <p:ext uri="{BB962C8B-B14F-4D97-AF65-F5344CB8AC3E}">
        <p14:creationId xmlns:p14="http://schemas.microsoft.com/office/powerpoint/2010/main" val="2673338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636</Words>
  <Application>Microsoft Office PowerPoint</Application>
  <PresentationFormat>Custom</PresentationFormat>
  <Paragraphs>70</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Nunito</vt:lpstr>
      <vt:lpstr>PT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Naga Sharavanesh S</cp:lastModifiedBy>
  <cp:revision>2</cp:revision>
  <dcterms:created xsi:type="dcterms:W3CDTF">2024-05-14T09:48:20Z</dcterms:created>
  <dcterms:modified xsi:type="dcterms:W3CDTF">2024-05-14T11:03:33Z</dcterms:modified>
</cp:coreProperties>
</file>